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486"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10" autoAdjust="0"/>
    <p:restoredTop sz="75202" autoAdjust="0"/>
  </p:normalViewPr>
  <p:slideViewPr>
    <p:cSldViewPr>
      <p:cViewPr varScale="1">
        <p:scale>
          <a:sx n="49" d="100"/>
          <a:sy n="49" d="100"/>
        </p:scale>
        <p:origin x="366" y="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a:solidFill>
                  <a:schemeClr val="bg2"/>
                </a:solidFill>
                <a:latin typeface="Gill Sans"/>
                <a:cs typeface="Gill Sans"/>
              </a:rPr>
              <a:t>Part 2: </a:t>
            </a:r>
            <a:r>
              <a:rPr lang="en-US" sz="2600" b="0" dirty="0">
                <a:solidFill>
                  <a:schemeClr val="bg2"/>
                </a:solidFill>
                <a:latin typeface="Gill Sans"/>
                <a:cs typeface="Gill Sans"/>
              </a:rPr>
              <a:t>From MapReduce to Spark (1/2)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431/631 451/651 (Winter 2019)</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Adam Roegiest</a:t>
            </a:r>
          </a:p>
          <a:p>
            <a:pPr algn="ctr" eaLnBrk="1" hangingPunct="1"/>
            <a:r>
              <a:rPr lang="en-US" sz="2000" b="0" dirty="0">
                <a:solidFill>
                  <a:schemeClr val="bg2"/>
                </a:solidFill>
                <a:latin typeface="Gill Sans"/>
                <a:cs typeface="Gill Sans"/>
              </a:rPr>
              <a:t>Kira Systems</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22, 2019</a:t>
            </a:r>
          </a:p>
        </p:txBody>
      </p:sp>
      <p:sp>
        <p:nvSpPr>
          <p:cNvPr id="14" name="TextBox 13"/>
          <p:cNvSpPr txBox="1">
            <a:spLocks noChangeArrowheads="1"/>
          </p:cNvSpPr>
          <p:nvPr/>
        </p:nvSpPr>
        <p:spPr bwMode="auto">
          <a:xfrm>
            <a:off x="1371600" y="5943600"/>
            <a:ext cx="621798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http://roegiest.com/bigdata-2019w/</a:t>
            </a:r>
          </a:p>
        </p:txBody>
      </p:sp>
      <p:pic>
        <p:nvPicPr>
          <p:cNvPr id="2" name="Picture 1" descr="waterlo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a:solidFill>
                  <a:srgbClr val="FFFFFF"/>
                </a:solidFill>
                <a:latin typeface="Gill Sans"/>
                <a:cs typeface="Gill Sans"/>
              </a:rPr>
              <a:t>Jeff </a:t>
            </a:r>
            <a:r>
              <a:rPr lang="en-US" b="0" dirty="0" err="1">
                <a:solidFill>
                  <a:srgbClr val="FFFFFF"/>
                </a:solidFill>
                <a:latin typeface="Gill Sans"/>
                <a:cs typeface="Gill Sans"/>
              </a:rPr>
              <a:t>Hammerbacher</a:t>
            </a:r>
            <a:r>
              <a:rPr lang="en-US" b="0" dirty="0">
                <a:solidFill>
                  <a:srgbClr val="FFFFFF"/>
                </a:solidFill>
                <a:latin typeface="Gill Sans"/>
                <a:cs typeface="Gill Sans"/>
              </a:rPr>
              <a:t>, Information Platforms and the Rise of the Data Scientist. </a:t>
            </a:r>
            <a:br>
              <a:rPr lang="en-US" b="0" dirty="0">
                <a:solidFill>
                  <a:srgbClr val="FFFFFF"/>
                </a:solidFill>
                <a:latin typeface="Gill Sans"/>
                <a:cs typeface="Gill Sans"/>
              </a:rPr>
            </a:br>
            <a:r>
              <a:rPr lang="en-US" b="0" dirty="0">
                <a:solidFill>
                  <a:srgbClr val="FFFFFF"/>
                </a:solidFill>
                <a:latin typeface="Gill Sans"/>
                <a:cs typeface="Gill Sans"/>
              </a:rPr>
              <a:t>In, </a:t>
            </a:r>
            <a:r>
              <a:rPr lang="en-US" b="0" i="1" dirty="0">
                <a:solidFill>
                  <a:srgbClr val="FFFFFF"/>
                </a:solidFill>
                <a:latin typeface="Gill Sans"/>
                <a:cs typeface="Gill Sans"/>
              </a:rPr>
              <a:t>Beautiful Data</a:t>
            </a:r>
            <a:r>
              <a:rPr lang="en-US" b="0" dirty="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(Pig)</a:t>
            </a:r>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Pig!</a:t>
            </a:r>
          </a:p>
        </p:txBody>
      </p:sp>
    </p:spTree>
    <p:extLst>
      <p:ext uri="{BB962C8B-B14F-4D97-AF65-F5344CB8AC3E}">
        <p14:creationId xmlns:p14="http://schemas.microsoft.com/office/powerpoint/2010/main" val="21575773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extLst>
                    <a:ext uri="{9D8B030D-6E8A-4147-A177-3AD203B41FA5}">
                      <a16:colId xmlns:a16="http://schemas.microsoft.com/office/drawing/2014/main" val="20000"/>
                    </a:ext>
                  </a:extLst>
                </a:gridCol>
                <a:gridCol w="2058987">
                  <a:extLst>
                    <a:ext uri="{9D8B030D-6E8A-4147-A177-3AD203B41FA5}">
                      <a16:colId xmlns:a16="http://schemas.microsoft.com/office/drawing/2014/main" val="20001"/>
                    </a:ext>
                  </a:extLst>
                </a:gridCol>
                <a:gridCol w="989013">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URL  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a:solidFill>
                  <a:schemeClr val="bg1"/>
                </a:solidFill>
                <a:latin typeface="Gill Sans"/>
                <a:ea typeface="ＭＳ Ｐゴシック" pitchFamily="48" charset="-128"/>
                <a:cs typeface="Gill Sans"/>
              </a:rPr>
              <a:t>Task: 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gVisits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visits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gVisits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visits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Data model</a:t>
            </a: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“map”</a:t>
            </a: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“reduce”</a:t>
            </a: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a:solidFill>
                  <a:schemeClr val="bg1"/>
                </a:solidFill>
                <a:latin typeface="Andale Mono"/>
                <a:cs typeface="Andale Mono"/>
              </a:rPr>
              <a:t>myfile.txt</a:t>
            </a:r>
            <a:r>
              <a:rPr lang="en-US" sz="1800" b="0" dirty="0">
                <a:solidFill>
                  <a:schemeClr val="bg1"/>
                </a:solidFill>
                <a:latin typeface="Andale Mono"/>
                <a:cs typeface="Andale Mono"/>
              </a:rPr>
              <a:t>’ AS (f1: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f2: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f3: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(8,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$0, 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JOIN A BY $0, 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Okay, let’s fix this!</a:t>
            </a: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a:solidFill>
                  <a:srgbClr val="000000"/>
                </a:solidFill>
                <a:latin typeface="Gill Sans"/>
                <a:cs typeface="Gill Sans"/>
              </a:rPr>
              <a:t>language “from scratch”!</a:t>
            </a: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a:solidFill>
                  <a:srgbClr val="000000"/>
                </a:solidFill>
                <a:latin typeface="Gill Sans"/>
                <a:cs typeface="Gill Sans"/>
              </a:rPr>
              <a:t>(Why is MapReduce the way it is?)</a:t>
            </a: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What ops do you need?</a:t>
            </a: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limitation here?)</a:t>
            </a: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a:solidFill>
                    <a:schemeClr val="bg1"/>
                  </a:solidFill>
                </a:rPr>
                <a:t>…</a:t>
              </a: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a:solidFill>
                  <a:schemeClr val="bg1"/>
                </a:solidFill>
              </a:rPr>
              <a:t>…</a:t>
            </a: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a:solidFill>
                    <a:schemeClr val="bg1"/>
                  </a:solidFill>
                </a:rPr>
                <a:t>…</a:t>
              </a: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Where do intermediate results go?</a:t>
            </a: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We need an addressing mechanism!</a:t>
            </a: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semantics of the group by?</a:t>
            </a: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Once we resolve the addressing, apply another computation</a:t>
            </a: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That’s what we call reduce!</a:t>
            </a: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at Scale</a:t>
            </a: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a:solidFill>
                  <a:schemeClr val="bg1"/>
                </a:solidFill>
              </a:rPr>
              <a:t>…</a:t>
            </a: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a:solidFill>
                  <a:schemeClr val="bg1"/>
                </a:solidFill>
              </a:rPr>
              <a:t>…</a:t>
            </a: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a:solidFill>
                  <a:schemeClr val="bg1"/>
                </a:solidFill>
              </a:rPr>
              <a:t>…</a:t>
            </a: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a:solidFill>
                  <a:schemeClr val="bg1"/>
                </a:solidFill>
              </a:rPr>
              <a:t>…</a:t>
            </a: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MapReduce is the minimally “interesting” dataflow!</a:t>
            </a: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(note we’re abstracting the “data-parallel” part)</a:t>
            </a: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a:solidFill>
                  <a:srgbClr val="FF0000"/>
                </a:solidFill>
                <a:latin typeface="Gill Sans"/>
                <a:cs typeface="Gill Sans"/>
              </a:rPr>
              <a:t>What’s wrong?</a:t>
            </a: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Workflows</a:t>
            </a: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MM?</a:t>
            </a: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MRR?</a:t>
            </a: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Let’s enrich the instruction set!</a:t>
            </a: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The datacenter </a:t>
            </a:r>
            <a:r>
              <a:rPr lang="en-US" sz="3600" b="0" i="1" kern="0" dirty="0">
                <a:latin typeface="Gill Sans"/>
                <a:cs typeface="Gill Sans"/>
              </a:rPr>
              <a:t>is </a:t>
            </a:r>
            <a:r>
              <a:rPr lang="en-US" sz="3600" b="0" kern="0" dirty="0">
                <a:latin typeface="Gill Sans"/>
                <a:cs typeface="Gill Sans"/>
              </a:rPr>
              <a:t>the computer!</a:t>
            </a: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Sound familiar?</a:t>
            </a: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p>
          <a:p>
            <a:r>
              <a:rPr lang="en-US" sz="1400" b="0" dirty="0">
                <a:solidFill>
                  <a:srgbClr val="000000"/>
                </a:solidFill>
                <a:latin typeface="Andale Mono"/>
                <a:cs typeface="Andale Mono"/>
              </a:rPr>
              <a:t>  </a:t>
            </a:r>
            <a:r>
              <a:rPr lang="en-US" sz="1400" b="0" dirty="0" err="1">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&lt;string&gt; words = </a:t>
            </a:r>
            <a:r>
              <a:rPr lang="en-US" sz="1400" b="0" dirty="0" err="1">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 </a:t>
            </a:r>
            <a:r>
              <a:rPr lang="en-US" sz="1400" b="0" dirty="0" err="1">
                <a:solidFill>
                  <a:srgbClr val="000000"/>
                </a:solidFill>
                <a:latin typeface="Andale Mono"/>
                <a:cs typeface="Andale Mono"/>
              </a:rPr>
              <a:t>words.GroupBy</a:t>
            </a:r>
            <a:r>
              <a:rPr lang="en-US" sz="1400" b="0" dirty="0">
                <a:solidFill>
                  <a:srgbClr val="000000"/>
                </a:solidFill>
                <a:latin typeface="Andale Mono"/>
                <a:cs typeface="Andale Mono"/>
              </a:rPr>
              <a:t>(x =&gt; x);</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counts = </a:t>
            </a:r>
            <a:r>
              <a:rPr lang="en-US" sz="1400" b="0" dirty="0" err="1">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ordered = </a:t>
            </a:r>
            <a:r>
              <a:rPr lang="en-US" sz="1400" b="0" dirty="0" err="1">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err="1">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a:solidFill>
                  <a:srgbClr val="000000"/>
                </a:solidFill>
                <a:latin typeface="Andale Mono"/>
                <a:cs typeface="Andale Mono"/>
              </a:rPr>
              <a:t>cnt</a:t>
            </a:r>
            <a:r>
              <a:rPr lang="en-US" sz="1400" b="0" dirty="0">
                <a:solidFill>
                  <a:srgbClr val="000000"/>
                </a:solidFill>
                <a:latin typeface="Andale Mono"/>
                <a:cs typeface="Andale Mono"/>
              </a:rPr>
              <a:t>';</a:t>
            </a: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a:solidFill>
                  <a:srgbClr val="000000"/>
                </a:solidFill>
                <a:latin typeface="Gill Sans"/>
                <a:cs typeface="Gill Sans"/>
              </a:rPr>
              <a:t>Compare:</a:t>
            </a: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a:solidFill>
                  <a:srgbClr val="FF0000"/>
                </a:solidFill>
                <a:latin typeface="Gill Sans"/>
                <a:cs typeface="Gill Sans"/>
              </a:rPr>
              <a:t>Compare and contrast…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Tree>
    <p:extLst>
      <p:ext uri="{BB962C8B-B14F-4D97-AF65-F5344CB8AC3E}">
        <p14:creationId xmlns:p14="http://schemas.microsoft.com/office/powerpoint/2010/main" val="4982721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are the dataflow operators?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Google Trends</a:t>
            </a: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Datanami</a:t>
            </a:r>
            <a:r>
              <a:rPr lang="en-US" sz="1000" b="0" dirty="0">
                <a:solidFill>
                  <a:schemeClr val="bg1"/>
                </a:solidFill>
              </a:rPr>
              <a:t> (2014):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vs. Hadoop</a:t>
            </a: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Dataset (RDD)</a:t>
            </a: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a:solidFill>
                  <a:srgbClr val="FF0000"/>
                </a:solidFill>
                <a:latin typeface="Gill Sans"/>
                <a:cs typeface="Gill Sans"/>
              </a:rPr>
              <a:t>Much more next session…</a:t>
            </a: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Tree>
    <p:extLst>
      <p:ext uri="{BB962C8B-B14F-4D97-AF65-F5344CB8AC3E}">
        <p14:creationId xmlns:p14="http://schemas.microsoft.com/office/powerpoint/2010/main" val="70282952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filter</a:t>
              </a:r>
              <a:br>
                <a:rPr lang="en-US" dirty="0">
                  <a:solidFill>
                    <a:schemeClr val="bg2"/>
                  </a:solidFill>
                  <a:latin typeface="Gill Sans"/>
                  <a:cs typeface="Gill Sans"/>
                </a:rPr>
              </a:br>
              <a:r>
                <a:rPr lang="en-US" b="0" dirty="0">
                  <a:solidFill>
                    <a:srgbClr val="000000"/>
                  </a:solidFill>
                  <a:latin typeface="Andale Mono"/>
                  <a:cs typeface="Andale Mono"/>
                </a:rPr>
                <a:t>f: (T) ⇒ 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a:t>
              </a:r>
              <a:br>
                <a:rPr lang="en-US" b="0" dirty="0">
                  <a:solidFill>
                    <a:srgbClr val="000000"/>
                  </a:solidFill>
                  <a:latin typeface="Andale Mono"/>
                  <a:cs typeface="Andale Mono"/>
                </a:rPr>
              </a:br>
              <a:r>
                <a:rPr lang="en-US" b="0" dirty="0">
                  <a:solidFill>
                    <a:srgbClr val="000000"/>
                  </a:solidFill>
                  <a:latin typeface="Andale Mono"/>
                  <a:cs typeface="Andale Mono"/>
                </a:rPr>
                <a:t>⇒ U</a:t>
              </a: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(Iterator[T]) </a:t>
              </a:r>
              <a:br>
                <a:rPr lang="en-US" b="0" dirty="0">
                  <a:solidFill>
                    <a:srgbClr val="000000"/>
                  </a:solidFill>
                  <a:latin typeface="Andale Mono"/>
                  <a:cs typeface="Andale Mono"/>
                </a:rPr>
              </a:br>
              <a:r>
                <a:rPr lang="en-US" b="0" dirty="0">
                  <a:solidFill>
                    <a:srgbClr val="000000"/>
                  </a:solidFill>
                  <a:latin typeface="Andale Mono"/>
                  <a:cs typeface="Andale Mono"/>
                </a:rPr>
                <a:t>⇒ 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Map-like Operations</a:t>
            </a:r>
          </a:p>
        </p:txBody>
      </p:sp>
    </p:spTree>
    <p:extLst>
      <p:ext uri="{BB962C8B-B14F-4D97-AF65-F5344CB8AC3E}">
        <p14:creationId xmlns:p14="http://schemas.microsoft.com/office/powerpoint/2010/main" val="8162437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Wikipedia (ENIAC)</a:t>
            </a:r>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a:latin typeface="Gill Sans"/>
                <a:cs typeface="Gill Sans"/>
              </a:rPr>
              <a:t>So you like programming in assembly?</a:t>
            </a:r>
          </a:p>
        </p:txBody>
      </p:sp>
    </p:spTree>
    <p:extLst>
      <p:ext uri="{BB962C8B-B14F-4D97-AF65-F5344CB8AC3E}">
        <p14:creationId xmlns:p14="http://schemas.microsoft.com/office/powerpoint/2010/main" val="33999070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a:t>
              </a: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U</a:t>
              </a: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U)]</a:t>
              </a: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Reduce-like Operations</a:t>
            </a:r>
          </a:p>
        </p:txBody>
      </p:sp>
    </p:spTree>
    <p:extLst>
      <p:ext uri="{BB962C8B-B14F-4D97-AF65-F5344CB8AC3E}">
        <p14:creationId xmlns:p14="http://schemas.microsoft.com/office/powerpoint/2010/main" val="235248616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sort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repartitionAnd</a:t>
              </a:r>
              <a:br>
                <a:rPr lang="en-US" sz="1800" dirty="0">
                  <a:solidFill>
                    <a:schemeClr val="bg2"/>
                  </a:solidFill>
                  <a:latin typeface="Gill Sans"/>
                  <a:cs typeface="Gill Sans"/>
                </a:rPr>
              </a:br>
              <a:r>
                <a:rPr lang="en-US" sz="1800" dirty="0" err="1">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Sort Operations</a:t>
            </a:r>
          </a:p>
        </p:txBody>
      </p:sp>
    </p:spTree>
    <p:extLst>
      <p:ext uri="{BB962C8B-B14F-4D97-AF65-F5344CB8AC3E}">
        <p14:creationId xmlns:p14="http://schemas.microsoft.com/office/powerpoint/2010/main" val="13526415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a:solidFill>
                    <a:schemeClr val="bg2"/>
                  </a:solidFill>
                  <a:latin typeface="Gill Sans"/>
                  <a:cs typeface="Gill Sans"/>
                </a:rPr>
                <a:t>join</a:t>
              </a: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353905107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(Option[V], 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8271003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union</a:t>
              </a: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intersection</a:t>
              </a: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39656812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 U)]</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distinct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14550064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a:solidFill>
                  <a:srgbClr val="FF0000"/>
                </a:solidFill>
                <a:latin typeface="Gill Sans"/>
                <a:cs typeface="Gill Sans"/>
              </a:rPr>
              <a:t>Not quite…</a:t>
            </a: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(K,V)</a:t>
              </a: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a:t>
              </a:r>
              <a:r>
                <a:rPr lang="en-US" b="0" dirty="0" err="1">
                  <a:solidFill>
                    <a:srgbClr val="000000"/>
                  </a:solidFill>
                  <a:latin typeface="Andale Mono"/>
                  <a:cs typeface="Andale Mono"/>
                </a:rPr>
                <a:t>Iter</a:t>
              </a:r>
              <a:r>
                <a:rPr lang="en-US" b="0" dirty="0">
                  <a:solidFill>
                    <a:srgbClr val="000000"/>
                  </a:solidFill>
                  <a:latin typeface="Andale Mono"/>
                  <a:cs typeface="Andale Mono"/>
                </a:rPr>
                <a:t>[T]) </a:t>
              </a:r>
              <a:br>
                <a:rPr lang="en-US" b="0" dirty="0">
                  <a:solidFill>
                    <a:srgbClr val="000000"/>
                  </a:solidFill>
                  <a:latin typeface="Andale Mono"/>
                  <a:cs typeface="Andale Mono"/>
                </a:rPr>
              </a:br>
              <a:r>
                <a:rPr lang="en-US" b="0" dirty="0">
                  <a:solidFill>
                    <a:srgbClr val="000000"/>
                  </a:solidFill>
                  <a:latin typeface="Andale Mono"/>
                  <a:cs typeface="Andale Mono"/>
                </a:rPr>
                <a:t>⇒ </a:t>
              </a:r>
              <a:r>
                <a:rPr lang="en-US" b="0" dirty="0" err="1">
                  <a:solidFill>
                    <a:srgbClr val="000000"/>
                  </a:solidFill>
                  <a:latin typeface="Andale Mono"/>
                  <a:cs typeface="Andale Mono"/>
                </a:rPr>
                <a:t>Iter</a:t>
              </a:r>
              <a:r>
                <a:rPr lang="en-US" b="0" dirty="0">
                  <a:solidFill>
                    <a:srgbClr val="000000"/>
                  </a:solidFill>
                  <a:latin typeface="Andale Mono"/>
                  <a:cs typeface="Andale Mono"/>
                </a:rPr>
                <a:t>[(K,V)]</a:t>
              </a: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a:solidFill>
                  <a:srgbClr val="FF0000"/>
                </a:solidFill>
                <a:latin typeface="Gill Sans"/>
                <a:cs typeface="Gill Sans"/>
              </a:rPr>
              <a:t>Still not quite…</a:t>
            </a: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a:solidFill>
                  <a:srgbClr val="FF0000"/>
                </a:solidFill>
                <a:latin typeface="Gill Sans"/>
                <a:cs typeface="Gill Sans"/>
              </a:rPr>
              <a:t>Nope, this isn’t “odd”</a:t>
            </a: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Word Count</a:t>
            </a: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a:solidFill>
                  <a:srgbClr val="000000"/>
                </a:solidFill>
                <a:latin typeface="Andale Mono"/>
                <a:cs typeface="Andale Mono"/>
              </a:rPr>
              <a:t>a._1</a:t>
            </a: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Aside: Scala tuple access notation, e.g.,</a:t>
            </a: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write(word,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values) sum += value</a:t>
            </a:r>
          </a:p>
          <a:p>
            <a:r>
              <a:rPr lang="en-US" sz="1800" b="0" dirty="0">
                <a:solidFill>
                  <a:srgbClr val="000000"/>
                </a:solidFill>
                <a:latin typeface="Andale Mono"/>
                <a:cs typeface="Andale Mono"/>
              </a:rPr>
              <a:t>      write(key,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Don’t focus on Java verbosity!</a:t>
            </a:r>
          </a:p>
        </p:txBody>
      </p:sp>
    </p:spTree>
    <p:extLst>
      <p:ext uri="{BB962C8B-B14F-4D97-AF65-F5344CB8AC3E}">
        <p14:creationId xmlns:p14="http://schemas.microsoft.com/office/powerpoint/2010/main" val="30321220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a:solidFill>
                  <a:srgbClr val="FFFFFF"/>
                </a:solidFill>
                <a:latin typeface="Gill Sans"/>
                <a:cs typeface="Gill Sans"/>
              </a:rPr>
              <a:t>Hadoop is great, but it’s really </a:t>
            </a:r>
            <a:r>
              <a:rPr lang="en-US" sz="2400" b="0" dirty="0" err="1">
                <a:solidFill>
                  <a:srgbClr val="FFFFFF"/>
                </a:solidFill>
                <a:latin typeface="Gill Sans"/>
                <a:cs typeface="Gill Sans"/>
              </a:rPr>
              <a:t>waaaaay</a:t>
            </a:r>
            <a:r>
              <a:rPr lang="en-US" sz="2400" b="0" dirty="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a:t>
            </a:r>
            <a:r>
              <a:rPr lang="en-US" sz="1000" b="0" dirty="0" err="1"/>
              <a:t>DeLorean</a:t>
            </a:r>
            <a:r>
              <a:rPr lang="en-US" sz="1000" b="0" dirty="0"/>
              <a:t> time machine)</a:t>
            </a:r>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Next Time</a:t>
            </a:r>
            <a:r>
              <a:rPr lang="mr-IN" sz="3600" b="0" kern="0" dirty="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Meanwhile, at 1600 Amphitheatre Parkway</a:t>
            </a:r>
            <a:r>
              <a:rPr lang="mr-IN" sz="3600" b="0" kern="0" dirty="0">
                <a:solidFill>
                  <a:srgbClr val="000000"/>
                </a:solidFill>
                <a:latin typeface="Gill Sans"/>
                <a:cs typeface="Gill Sans"/>
              </a:rPr>
              <a:t>…</a:t>
            </a:r>
            <a:r>
              <a:rPr lang="en-US" sz="3600" b="0" kern="0" dirty="0">
                <a:solidFill>
                  <a:srgbClr val="000000"/>
                </a:solidFill>
                <a:latin typeface="Gill Sans"/>
                <a:cs typeface="Gill Sans"/>
              </a:rPr>
              <a:t> </a:t>
            </a: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Sawzall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2003</a:t>
            </a: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Lumberjack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a:t>
            </a: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Flume(Java)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2009</a:t>
            </a: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Cloud Dataflow (Flume + </a:t>
            </a:r>
            <a:r>
              <a:rPr lang="en-US" sz="2400" b="0" kern="0" dirty="0" err="1">
                <a:solidFill>
                  <a:srgbClr val="000000"/>
                </a:solidFill>
                <a:latin typeface="Gill Sans"/>
                <a:cs typeface="Gill Sans"/>
              </a:rPr>
              <a:t>MillWheel</a:t>
            </a:r>
            <a:r>
              <a:rPr lang="en-US" sz="2400" b="0" kern="0" dirty="0">
                <a:solidFill>
                  <a:srgbClr val="000000"/>
                </a:solidFill>
                <a:latin typeface="Gill Sans"/>
                <a:cs typeface="Gill Sans"/>
              </a:rPr>
              <a:t>)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2014</a:t>
            </a: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Core data types</a:t>
            </a: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PCollection</a:t>
            </a:r>
            <a:r>
              <a:rPr lang="en-US" sz="2000" b="0" kern="0" dirty="0">
                <a:solidFill>
                  <a:srgbClr val="0070C0"/>
                </a:solidFill>
                <a:latin typeface="Gill Sans"/>
                <a:cs typeface="Gill Sans"/>
              </a:rPr>
              <a:t>&lt;T&gt; - a (possibly huge) immutable bag of elements of type T</a:t>
            </a:r>
          </a:p>
          <a:p>
            <a:pPr lvl="0" algn="ctr">
              <a:defRPr/>
            </a:pPr>
            <a:r>
              <a:rPr lang="en-US" sz="2000" b="0" kern="0" dirty="0" err="1">
                <a:solidFill>
                  <a:srgbClr val="0070C0"/>
                </a:solidFill>
                <a:latin typeface="Gill Sans"/>
                <a:cs typeface="Gill Sans"/>
              </a:rPr>
              <a:t>PTable</a:t>
            </a:r>
            <a:r>
              <a:rPr lang="en-US" sz="2000" b="0" kern="0" dirty="0">
                <a:solidFill>
                  <a:srgbClr val="0070C0"/>
                </a:solidFill>
                <a:latin typeface="Gill Sans"/>
                <a:cs typeface="Gill Sans"/>
              </a:rPr>
              <a:t>&lt;K, V&gt; - a (possibly huge) immutable bag of key-value pairs</a:t>
            </a: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sounds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(T) ⇒ 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&lt;S&gt;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a:solidFill>
                  <a:srgbClr val="000000"/>
                </a:solidFill>
                <a:latin typeface="Andale Mono"/>
                <a:cs typeface="Andale Mono"/>
              </a:rPr>
              <a:t>    void 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(V, V) </a:t>
              </a:r>
              <a:br>
                <a:rPr lang="en-US" sz="1400" b="0" dirty="0">
                  <a:solidFill>
                    <a:srgbClr val="000000"/>
                  </a:solidFill>
                  <a:latin typeface="Andale Mono"/>
                  <a:cs typeface="Andale Mono"/>
                </a:rPr>
              </a:br>
              <a:r>
                <a:rPr lang="en-US" sz="1400" b="0" dirty="0">
                  <a:solidFill>
                    <a:srgbClr val="000000"/>
                  </a:solidFill>
                  <a:latin typeface="Andale Mono"/>
                  <a:cs typeface="Andale Mono"/>
                </a:rPr>
                <a:t>⇒ V</a:t>
              </a: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words.parallelDo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&lt;String,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process(String word,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(word, 1));</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a:t>
            </a:r>
            <a:r>
              <a:rPr lang="en-US" sz="1200" b="0" dirty="0" err="1">
                <a:solidFill>
                  <a:srgbClr val="000000"/>
                </a:solidFill>
                <a:latin typeface="Andale Mono"/>
                <a:cs typeface="Andale Mono"/>
              </a:rPr>
              <a:t>groupedWordsWithOnes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wordsWithOnes.groupByKey</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groupedWordsWithOnes.combineValues</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p>
          <a:p>
            <a:r>
              <a:rPr lang="en-US" sz="1200" b="0" dirty="0">
                <a:solidFill>
                  <a:srgbClr val="000000"/>
                </a:solidFill>
                <a:latin typeface="Andale Mono"/>
                <a:cs typeface="Andale Mono"/>
              </a:rPr>
              <a:t>        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sum +=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if this assumption is violated?</a:t>
            </a: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a:solidFill>
                  <a:srgbClr val="FF0000"/>
                </a:solidFill>
                <a:latin typeface="Gill Sans"/>
                <a:cs typeface="Gill Sans"/>
              </a:rPr>
              <a:t>Pig, Dryad(LINQ), Flume(Java), Spark </a:t>
            </a:r>
          </a:p>
          <a:p>
            <a:pPr algn="ctr"/>
            <a:r>
              <a:rPr lang="en-US" sz="2400" b="0" dirty="0">
                <a:solidFill>
                  <a:srgbClr val="FF0000"/>
                </a:solidFill>
                <a:latin typeface="Gill Sans"/>
                <a:cs typeface="Gill Sans"/>
              </a:rPr>
              <a:t>are all variations on a theme!</a:t>
            </a: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
        <p:nvSpPr>
          <p:cNvPr id="8" name="TextBox 7">
            <a:extLst>
              <a:ext uri="{FF2B5EF4-FFF2-40B4-BE49-F238E27FC236}">
                <a16:creationId xmlns:a16="http://schemas.microsoft.com/office/drawing/2014/main" id="{0735469E-490E-484B-8DD5-FA81C6BA5EDF}"/>
              </a:ext>
            </a:extLst>
          </p:cNvPr>
          <p:cNvSpPr txBox="1"/>
          <p:nvPr/>
        </p:nvSpPr>
        <p:spPr>
          <a:xfrm>
            <a:off x="0" y="4837093"/>
            <a:ext cx="9144000" cy="830997"/>
          </a:xfrm>
          <a:prstGeom prst="rect">
            <a:avLst/>
          </a:prstGeom>
          <a:noFill/>
        </p:spPr>
        <p:txBody>
          <a:bodyPr wrap="square" rtlCol="0">
            <a:spAutoFit/>
          </a:bodyPr>
          <a:lstStyle/>
          <a:p>
            <a:pPr algn="ctr">
              <a:defRPr/>
            </a:pPr>
            <a:r>
              <a:rPr lang="en-US" sz="2400" b="0" kern="0" dirty="0">
                <a:latin typeface="Gill Sans"/>
                <a:cs typeface="Gill Sans"/>
              </a:rPr>
              <a:t>Remember: CS 451/651 Assignment 1 due 2:30pm Thursday, Jan 24 </a:t>
            </a:r>
            <a:r>
              <a:rPr lang="mr-IN" sz="2400" b="0" kern="0" dirty="0">
                <a:latin typeface="Gill Sans"/>
                <a:cs typeface="Gill Sans"/>
              </a:rPr>
              <a:t>–</a:t>
            </a:r>
            <a:r>
              <a:rPr lang="en-US" sz="2400" b="0" kern="0" dirty="0">
                <a:latin typeface="Gill Sans"/>
                <a:cs typeface="Gill Sans"/>
              </a:rPr>
              <a:t> </a:t>
            </a:r>
            <a:br>
              <a:rPr lang="en-US" sz="2400" b="0" kern="0" dirty="0">
                <a:latin typeface="Gill Sans"/>
                <a:cs typeface="Gill Sans"/>
              </a:rPr>
            </a:br>
            <a:r>
              <a:rPr lang="en-US" sz="2400" b="0" kern="0" dirty="0">
                <a:latin typeface="Gill Sans"/>
                <a:cs typeface="Gill Sans"/>
              </a:rPr>
              <a:t>You must tell us if you wish to take the late penalty.</a:t>
            </a:r>
          </a:p>
        </p:txBody>
      </p:sp>
    </p:spTree>
    <p:extLst>
      <p:ext uri="{BB962C8B-B14F-4D97-AF65-F5344CB8AC3E}">
        <p14:creationId xmlns:p14="http://schemas.microsoft.com/office/powerpoint/2010/main" val="2408650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Hadoop is great, but it’s really </a:t>
            </a:r>
            <a:r>
              <a:rPr lang="en-US" sz="2400" b="0" dirty="0" err="1">
                <a:solidFill>
                  <a:schemeClr val="bg1"/>
                </a:solidFill>
                <a:latin typeface="Gill Sans"/>
                <a:cs typeface="Gill Sans"/>
              </a:rPr>
              <a:t>waaaaay</a:t>
            </a:r>
            <a:r>
              <a:rPr lang="en-US" sz="2400" b="0" dirty="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a:solidFill>
                  <a:srgbClr val="FF0000"/>
                </a:solidFill>
                <a:latin typeface="Gill Sans"/>
                <a:cs typeface="Gill Sans"/>
              </a:rPr>
              <a:t>Aside: Why not just </a:t>
            </a:r>
            <a:br>
              <a:rPr lang="en-US" sz="2000" b="0" dirty="0">
                <a:solidFill>
                  <a:srgbClr val="FF0000"/>
                </a:solidFill>
                <a:latin typeface="Gill Sans"/>
                <a:cs typeface="Gill Sans"/>
              </a:rPr>
            </a:br>
            <a:r>
              <a:rPr lang="en-US" sz="2000" b="0" dirty="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55177</TotalTime>
  <Words>3446</Words>
  <Application>Microsoft Office PowerPoint</Application>
  <PresentationFormat>On-screen Show (4:3)</PresentationFormat>
  <Paragraphs>678</Paragraphs>
  <Slides>67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Andale Mono</vt:lpstr>
      <vt:lpstr>Arial</vt:lpstr>
      <vt:lpstr>Arial Black</vt:lpstr>
      <vt:lpstr>Calibri</vt:lpstr>
      <vt:lpstr>Gill Sans</vt:lpstr>
      <vt:lpstr>Wingdings</vt:lpstr>
      <vt:lpstr>Zapf Dingbats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Adam Roegiest</cp:lastModifiedBy>
  <cp:revision>11738</cp:revision>
  <cp:lastPrinted>2017-01-19T20:32:32Z</cp:lastPrinted>
  <dcterms:created xsi:type="dcterms:W3CDTF">2012-08-31T06:36:49Z</dcterms:created>
  <dcterms:modified xsi:type="dcterms:W3CDTF">2019-01-12T16:14:08Z</dcterms:modified>
  <cp:category/>
</cp:coreProperties>
</file>